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77E0552C-BD7A-4E50-8B2E-23ED0800D131}">
  <a:tblStyle styleId="{77E0552C-BD7A-4E50-8B2E-23ED0800D13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ee817e48c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5ee817e48c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5ee817e48c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5ee817e48c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e404b0833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5e404b0833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e404b083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e404b083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5e404b0833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5e404b0833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5ee817e48c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5ee817e48c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ee817e48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ee817e48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ee817e48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ee817e48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ee817e48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ee817e48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ee817e48c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ee817e48c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ee817e48c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ee817e48c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ee817e48c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ee817e48c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ee817e48c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ee817e48c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5ee817e48c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5ee817e48c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Predicting Student Outcomes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 - Top positive and negative coefficients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 well as three neutral coefficients.</a:t>
            </a:r>
            <a:endParaRPr/>
          </a:p>
        </p:txBody>
      </p:sp>
      <p:pic>
        <p:nvPicPr>
          <p:cNvPr id="114" name="Google Shape;11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4425" y="1674388"/>
            <a:ext cx="8175149" cy="313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 - Precision and Recall for different models</a:t>
            </a:r>
            <a:endParaRPr/>
          </a:p>
        </p:txBody>
      </p:sp>
      <p:graphicFrame>
        <p:nvGraphicFramePr>
          <p:cNvPr id="120" name="Google Shape;120;p23"/>
          <p:cNvGraphicFramePr/>
          <p:nvPr/>
        </p:nvGraphicFramePr>
        <p:xfrm>
          <a:off x="806738" y="1017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{77E0552C-BD7A-4E50-8B2E-23ED0800D131}</a:tableStyleId>
              </a:tblPr>
              <a:tblGrid>
                <a:gridCol w="2510175"/>
                <a:gridCol w="2510175"/>
                <a:gridCol w="2510175"/>
              </a:tblGrid>
              <a:tr h="5118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Model</a:t>
                      </a:r>
                      <a:endParaRPr b="1" sz="1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Precision</a:t>
                      </a:r>
                      <a:endParaRPr b="1" sz="18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/>
                        <a:t>Recall</a:t>
                      </a:r>
                      <a:endParaRPr b="1" sz="1800"/>
                    </a:p>
                  </a:txBody>
                  <a:tcPr marT="63500" marB="63500" marR="63500" marL="63500"/>
                </a:tc>
              </a:tr>
              <a:tr h="427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Baseline</a:t>
                      </a:r>
                      <a:endParaRPr b="1" sz="12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0.32</a:t>
                      </a:r>
                      <a:endParaRPr b="1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0.40</a:t>
                      </a:r>
                      <a:endParaRPr b="1"/>
                    </a:p>
                  </a:txBody>
                  <a:tcPr marT="63500" marB="63500" marR="63500" marL="63500"/>
                </a:tc>
              </a:tr>
              <a:tr h="427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Balanced Class Weights</a:t>
                      </a:r>
                      <a:endParaRPr b="1" sz="12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0.28</a:t>
                      </a:r>
                      <a:endParaRPr b="1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0.47</a:t>
                      </a:r>
                      <a:endParaRPr b="1"/>
                    </a:p>
                  </a:txBody>
                  <a:tcPr marT="63500" marB="63500" marR="63500" marL="63500"/>
                </a:tc>
              </a:tr>
              <a:tr h="427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Random Undersampling</a:t>
                      </a:r>
                      <a:endParaRPr b="1" sz="12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0.20</a:t>
                      </a:r>
                      <a:endParaRPr b="1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0.62</a:t>
                      </a:r>
                      <a:endParaRPr b="1"/>
                    </a:p>
                  </a:txBody>
                  <a:tcPr marT="63500" marB="63500" marR="63500" marL="63500"/>
                </a:tc>
              </a:tr>
              <a:tr h="427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Random Oversampling</a:t>
                      </a:r>
                      <a:endParaRPr b="1" sz="12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0.30</a:t>
                      </a:r>
                      <a:endParaRPr b="1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0.45</a:t>
                      </a:r>
                      <a:endParaRPr b="1"/>
                    </a:p>
                  </a:txBody>
                  <a:tcPr marT="63500" marB="63500" marR="63500" marL="63500"/>
                </a:tc>
              </a:tr>
              <a:tr h="427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F1 Score Optimization</a:t>
                      </a:r>
                      <a:endParaRPr b="1" sz="12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0.56</a:t>
                      </a:r>
                      <a:endParaRPr b="1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0.29</a:t>
                      </a:r>
                      <a:endParaRPr b="1"/>
                    </a:p>
                  </a:txBody>
                  <a:tcPr marT="63500" marB="63500" marR="63500" marL="63500"/>
                </a:tc>
              </a:tr>
              <a:tr h="8503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Balanced Class weights and F1 Score Optimization</a:t>
                      </a:r>
                      <a:endParaRPr b="1" sz="1200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0.27</a:t>
                      </a:r>
                      <a:endParaRPr b="1"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0.69</a:t>
                      </a:r>
                      <a:endParaRPr b="1"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Client Recommendations - Example: Recall 80%, Precision 25%</a:t>
            </a:r>
            <a:endParaRPr/>
          </a:p>
        </p:txBody>
      </p:sp>
      <p:sp>
        <p:nvSpPr>
          <p:cNvPr id="126" name="Google Shape;126;p24"/>
          <p:cNvSpPr txBox="1"/>
          <p:nvPr>
            <p:ph idx="1" type="body"/>
          </p:nvPr>
        </p:nvSpPr>
        <p:spPr>
          <a:xfrm>
            <a:off x="311700" y="1457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A school of 725 students will have approximately 100 potential dropouts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80% recall means that 80 out of the 100 dropouts are identified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25% precision means that 320 students are identified as potential dropouts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This is nearly 45% rather than 15% of the student population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This would be a good route for a school if the intervention were aimed at entire grades</a:t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Client Recommendations - Example: 50% Recall, 40% Precision</a:t>
            </a:r>
            <a:endParaRPr/>
          </a:p>
        </p:txBody>
      </p:sp>
      <p:sp>
        <p:nvSpPr>
          <p:cNvPr id="132" name="Google Shape;132;p25"/>
          <p:cNvSpPr txBox="1"/>
          <p:nvPr>
            <p:ph idx="1" type="body"/>
          </p:nvPr>
        </p:nvSpPr>
        <p:spPr>
          <a:xfrm>
            <a:off x="311700" y="1533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50% recall means that 50 out of 100 dropouts are identified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40% precision means that 125 students are identified as potential dropouts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These are more manageable numbers for a targeted intervention meant to treat students in small groups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An even more precise model would focus on a handful of students</a:t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Client Recommendations - Best of both worlds</a:t>
            </a:r>
            <a:endParaRPr/>
          </a:p>
        </p:txBody>
      </p:sp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311700" y="1533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W</a:t>
            </a:r>
            <a:r>
              <a:rPr lang="en" sz="1400">
                <a:solidFill>
                  <a:schemeClr val="dk1"/>
                </a:solidFill>
              </a:rPr>
              <a:t>e strongly recommend including humans as part of the workflow 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Combining human scanning, and knowledge of students as individuals, achieves the best of both worlds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We can attempt a high recall model to narrow down the list of possible dropouts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>
                <a:solidFill>
                  <a:schemeClr val="dk1"/>
                </a:solidFill>
              </a:rPr>
              <a:t>Use teachers, counselors, and administrators familiar with the student to increase the precision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Improvements</a:t>
            </a:r>
            <a:endParaRPr/>
          </a:p>
        </p:txBody>
      </p:sp>
      <p:sp>
        <p:nvSpPr>
          <p:cNvPr id="144" name="Google Shape;144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Restricted Use Files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More detailed data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School level data as well as student level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Partner with schools and districts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Different Approach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Anomaly detection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Feature selection and interaction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Client Problem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Dropping out of high school carries a high cost to students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General ‘stay in school’ messaging is likely less effective than more targeted interventions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Schools and districts are under pressure to increase graduation rates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High dropout rates can hurt school climate and teacher morale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Data Science Problem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would like to classify students into ‘dropout’ and ‘non-dropout’ categories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would like to assign a probability of dropout to each student.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Wrangling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Survey Data from the National Center for Education Statistics (NCES)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Longitudinal study of 2009-2016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Followed about 23,000 ninth graders starting in 2009 over seven years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Complex sample design was used to make sure that the survey population was represented of the US as a whole.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version with certain data labeled ‘suppressed’ is freely available without permission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Data contained in several formats (like R and STATA), including CVS file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addition to importing survey answers, also import weight columns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Also import documentation text which connects the numbers present in the data tables with the corresponding answers to survey questions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Exploratory Analysis</a:t>
            </a:r>
            <a:endParaRPr/>
          </a:p>
        </p:txBody>
      </p:sp>
      <p:pic>
        <p:nvPicPr>
          <p:cNvPr id="79" name="Google Shape;79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54500" y="445025"/>
            <a:ext cx="5489500" cy="4006824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7"/>
          <p:cNvSpPr txBox="1"/>
          <p:nvPr/>
        </p:nvSpPr>
        <p:spPr>
          <a:xfrm>
            <a:off x="311700" y="1017725"/>
            <a:ext cx="2985300" cy="34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Outcomes as listed on student trascripts gives very rosy outlook.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Total students that end with ‘dropout’ on their transcript is 20 thousand out of about 4.2 million freshman.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Large number of ‘unknown status’ students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Exploratory Analysis</a:t>
            </a:r>
            <a:endParaRPr/>
          </a:p>
        </p:txBody>
      </p:sp>
      <p:sp>
        <p:nvSpPr>
          <p:cNvPr id="86" name="Google Shape;86;p18"/>
          <p:cNvSpPr txBox="1"/>
          <p:nvPr/>
        </p:nvSpPr>
        <p:spPr>
          <a:xfrm>
            <a:off x="5154300" y="854550"/>
            <a:ext cx="3678000" cy="343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When we look at dropout as reported by students and parents, we see that a much greater number of students have dropped out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Starting with the original cohort’s junior year, we see that more students dropped out of high school each year.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We use the 2013 ‘have you ever dropped out of high school’ question as labels for dropout/non-dropout</a:t>
            </a:r>
            <a:endParaRPr/>
          </a:p>
        </p:txBody>
      </p:sp>
      <p:pic>
        <p:nvPicPr>
          <p:cNvPr id="87" name="Google Shape;87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9" y="1017725"/>
            <a:ext cx="4842761" cy="343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Machine Learning Model - Logistic Regression</a:t>
            </a:r>
            <a:endParaRPr/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Logistic regression is a highly interpretable model, useful in categorization.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model fits the given data using a logit function that takes on values ‘0’ and ‘1’, as well as values in between.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coefficients created by the model are related to the change in the odds that the correct class is ‘1’ for a unit change in the dependent variable.</a:t>
            </a:r>
            <a:endParaRPr/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3" y="1429216"/>
            <a:ext cx="4260300" cy="28629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Logistic Regression - Continuous Data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Logistic regression can be used to model data that takes on two values.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When the independent variable is continuous, a smooth curve can be drawn.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curve represents the probability that the correct class is ‘1’.</a:t>
            </a:r>
            <a:endParaRPr/>
          </a:p>
        </p:txBody>
      </p:sp>
      <p:pic>
        <p:nvPicPr>
          <p:cNvPr id="101" name="Google Shape;10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3" y="1429216"/>
            <a:ext cx="4260300" cy="28629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Logistic Regression - Discrete Data</a:t>
            </a:r>
            <a:endParaRPr/>
          </a:p>
        </p:txBody>
      </p:sp>
      <p:sp>
        <p:nvSpPr>
          <p:cNvPr id="107" name="Google Shape;107;p2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Logistic regression can also model discrete data.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model predicts the probability that each value of the independent variable is ‘1’.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The predicted probabilities for the independent variable no longer have meaning.</a:t>
            </a:r>
            <a:endParaRPr/>
          </a:p>
        </p:txBody>
      </p:sp>
      <p:pic>
        <p:nvPicPr>
          <p:cNvPr id="108" name="Google Shape;10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460350"/>
            <a:ext cx="4167625" cy="2800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